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373" r:id="rId3"/>
    <p:sldId id="374" r:id="rId4"/>
    <p:sldId id="436" r:id="rId5"/>
    <p:sldId id="489" r:id="rId6"/>
    <p:sldId id="438" r:id="rId7"/>
    <p:sldId id="465" r:id="rId8"/>
    <p:sldId id="490" r:id="rId9"/>
    <p:sldId id="491" r:id="rId10"/>
    <p:sldId id="492" r:id="rId11"/>
    <p:sldId id="493" r:id="rId12"/>
    <p:sldId id="494" r:id="rId13"/>
    <p:sldId id="474" r:id="rId14"/>
    <p:sldId id="501" r:id="rId15"/>
    <p:sldId id="495" r:id="rId16"/>
    <p:sldId id="496" r:id="rId17"/>
    <p:sldId id="502" r:id="rId18"/>
    <p:sldId id="497" r:id="rId19"/>
    <p:sldId id="504" r:id="rId20"/>
    <p:sldId id="498" r:id="rId21"/>
    <p:sldId id="503" r:id="rId22"/>
    <p:sldId id="500" r:id="rId23"/>
    <p:sldId id="499" r:id="rId24"/>
    <p:sldId id="274" r:id="rId25"/>
    <p:sldId id="346" r:id="rId26"/>
    <p:sldId id="29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94" autoAdjust="0"/>
  </p:normalViewPr>
  <p:slideViewPr>
    <p:cSldViewPr>
      <p:cViewPr varScale="1">
        <p:scale>
          <a:sx n="65" d="100"/>
          <a:sy n="65" d="100"/>
        </p:scale>
        <p:origin x="716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6 - Monday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JPanel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JPanel</a:t>
            </a:r>
            <a:r>
              <a:rPr lang="en-US" dirty="0" smtClean="0"/>
              <a:t> </a:t>
            </a:r>
            <a:r>
              <a:rPr lang="en-US" dirty="0"/>
              <a:t>is an invisible container that:</a:t>
            </a:r>
          </a:p>
          <a:p>
            <a:pPr lvl="1"/>
            <a:r>
              <a:rPr lang="en-US" dirty="0"/>
              <a:t>Acts like a widget in that you can add it to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 </a:t>
            </a:r>
            <a:r>
              <a:rPr lang="en-US" dirty="0"/>
              <a:t>(or another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JPanel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Can hold other widgets</a:t>
            </a:r>
          </a:p>
          <a:p>
            <a:pPr lvl="1"/>
            <a:r>
              <a:rPr lang="en-US" dirty="0"/>
              <a:t>Can have its layout customized with a layout </a:t>
            </a:r>
            <a:r>
              <a:rPr lang="en-US" dirty="0" smtClean="0"/>
              <a:t>manager</a:t>
            </a:r>
          </a:p>
          <a:p>
            <a:r>
              <a:rPr lang="en-US" dirty="0" smtClean="0"/>
              <a:t>What if you have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BorderLayout</a:t>
            </a:r>
            <a:r>
              <a:rPr lang="en-US" dirty="0" smtClean="0"/>
              <a:t> and you want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EAST</a:t>
            </a:r>
            <a:r>
              <a:rPr lang="en-US" dirty="0" smtClean="0"/>
              <a:t> region to contain widgets arranged with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GridLayout</a:t>
            </a:r>
            <a:r>
              <a:rPr lang="en-US" dirty="0" smtClean="0"/>
              <a:t>?</a:t>
            </a:r>
          </a:p>
          <a:p>
            <a:r>
              <a:rPr lang="en-US" dirty="0" smtClean="0"/>
              <a:t>Easy: you create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JPanel</a:t>
            </a:r>
            <a:r>
              <a:rPr lang="en-US" dirty="0" smtClean="0"/>
              <a:t>, set its layout manager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GridLayout</a:t>
            </a:r>
            <a:r>
              <a:rPr lang="en-US" dirty="0" smtClean="0"/>
              <a:t>, add it to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EAST</a:t>
            </a:r>
            <a:r>
              <a:rPr lang="en-US" dirty="0" smtClean="0"/>
              <a:t> region, then add widgets to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JPanel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59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Complicated layouts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7162800" cy="271150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For complicated layouts</a:t>
            </a:r>
          </a:p>
          <a:p>
            <a:pPr lvl="1"/>
            <a:r>
              <a:rPr lang="en-US" dirty="0" smtClean="0"/>
              <a:t>Sketch out what you want it to look like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BorderLayout</a:t>
            </a:r>
            <a:r>
              <a:rPr lang="en-US" dirty="0" err="1" smtClean="0"/>
              <a:t>s</a:t>
            </a:r>
            <a:r>
              <a:rPr lang="en-US" dirty="0" smtClean="0"/>
              <a:t> to give components a spatial relationship</a:t>
            </a:r>
          </a:p>
          <a:p>
            <a:pPr lvl="1"/>
            <a:r>
              <a:rPr lang="en-US" dirty="0" smtClean="0"/>
              <a:t>Nest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JPanel</a:t>
            </a:r>
            <a:r>
              <a:rPr lang="en-US" dirty="0" err="1" smtClean="0"/>
              <a:t>s</a:t>
            </a:r>
            <a:r>
              <a:rPr lang="en-US" dirty="0" smtClean="0"/>
              <a:t> inside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JPanel</a:t>
            </a:r>
            <a:r>
              <a:rPr lang="en-US" dirty="0" err="1" smtClean="0"/>
              <a:t>s</a:t>
            </a:r>
            <a:r>
              <a:rPr lang="en-US" dirty="0" smtClean="0"/>
              <a:t> (inside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JPanel</a:t>
            </a:r>
            <a:r>
              <a:rPr lang="en-US" dirty="0" err="1" smtClean="0"/>
              <a:t>s</a:t>
            </a:r>
            <a:r>
              <a:rPr lang="en-US" dirty="0" smtClean="0"/>
              <a:t>…) if you need to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GridLayout</a:t>
            </a:r>
            <a:r>
              <a:rPr lang="en-US" dirty="0" err="1"/>
              <a:t>s</a:t>
            </a:r>
            <a:r>
              <a:rPr lang="en-US" dirty="0" smtClean="0"/>
              <a:t> whenever you want to have a grid</a:t>
            </a:r>
          </a:p>
          <a:p>
            <a:pPr lvl="1"/>
            <a:r>
              <a:rPr lang="en-US" dirty="0" smtClean="0"/>
              <a:t>Be patient: it's hard to get it right the first time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0" y="1504188"/>
            <a:ext cx="3688293" cy="2982509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04799" y="4571999"/>
            <a:ext cx="11384493" cy="19812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5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GridLayout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(4,1));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Kick"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Punch"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Backflip"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Dodge"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BorderLayout.EAST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Karate Story"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BorderLayout.NORTH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JTextArea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98664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the GUI for a calculator</a:t>
            </a:r>
          </a:p>
          <a:p>
            <a:r>
              <a:rPr lang="en-US" dirty="0" smtClean="0"/>
              <a:t>Title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 "Calculator"</a:t>
            </a:r>
          </a:p>
          <a:p>
            <a:r>
              <a:rPr lang="en-US" dirty="0" smtClean="0"/>
              <a:t>Text field at the top giving the current value</a:t>
            </a:r>
          </a:p>
          <a:p>
            <a:r>
              <a:rPr lang="en-US" dirty="0" smtClean="0"/>
              <a:t>Grid of </a:t>
            </a:r>
            <a:r>
              <a:rPr lang="en-US" dirty="0" smtClean="0"/>
              <a:t>16 </a:t>
            </a:r>
            <a:r>
              <a:rPr lang="en-US" dirty="0" smtClean="0"/>
              <a:t>buttons (</a:t>
            </a:r>
            <a:r>
              <a:rPr lang="en-US" b="1" dirty="0" smtClean="0"/>
              <a:t>0</a:t>
            </a:r>
            <a:r>
              <a:rPr lang="en-US" dirty="0" smtClean="0"/>
              <a:t>-</a:t>
            </a:r>
            <a:r>
              <a:rPr lang="en-US" b="1" dirty="0" smtClean="0"/>
              <a:t>9</a:t>
            </a:r>
            <a:r>
              <a:rPr lang="en-US" dirty="0" smtClean="0"/>
              <a:t>, </a:t>
            </a:r>
            <a:r>
              <a:rPr lang="en-US" b="1" dirty="0" smtClean="0"/>
              <a:t>.</a:t>
            </a:r>
            <a:r>
              <a:rPr lang="en-US" dirty="0" smtClean="0"/>
              <a:t>, </a:t>
            </a:r>
            <a:r>
              <a:rPr lang="en-US" b="1" dirty="0" smtClean="0"/>
              <a:t>+</a:t>
            </a:r>
            <a:r>
              <a:rPr lang="en-US" dirty="0" smtClean="0"/>
              <a:t>, </a:t>
            </a:r>
            <a:r>
              <a:rPr lang="en-US" b="1" dirty="0" smtClean="0"/>
              <a:t>-</a:t>
            </a:r>
            <a:r>
              <a:rPr lang="en-US" dirty="0" smtClean="0"/>
              <a:t>, </a:t>
            </a:r>
            <a:r>
              <a:rPr lang="en-US" b="1" dirty="0" smtClean="0"/>
              <a:t>*</a:t>
            </a:r>
            <a:r>
              <a:rPr lang="en-US" dirty="0" smtClean="0"/>
              <a:t>, </a:t>
            </a:r>
            <a:r>
              <a:rPr lang="en-US" b="1" dirty="0" smtClean="0"/>
              <a:t>/</a:t>
            </a:r>
            <a:r>
              <a:rPr lang="en-US" dirty="0"/>
              <a:t>, </a:t>
            </a:r>
            <a:r>
              <a:rPr lang="en-US" b="1" dirty="0" smtClean="0"/>
              <a:t>Enter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1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Listeners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6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buttons do things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added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en-US" dirty="0" err="1" smtClean="0"/>
              <a:t>s</a:t>
            </a:r>
            <a:r>
              <a:rPr lang="en-US" dirty="0" smtClean="0"/>
              <a:t>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err="1" smtClean="0"/>
              <a:t>s</a:t>
            </a:r>
            <a:r>
              <a:rPr lang="en-US" dirty="0" smtClean="0"/>
              <a:t>, but those buttons don't do anything</a:t>
            </a:r>
          </a:p>
          <a:p>
            <a:r>
              <a:rPr lang="en-US" dirty="0" smtClean="0"/>
              <a:t>When clicked,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en-US" dirty="0" smtClean="0"/>
              <a:t> fires an event</a:t>
            </a:r>
          </a:p>
          <a:p>
            <a:r>
              <a:rPr lang="en-US" dirty="0" smtClean="0"/>
              <a:t>We need to add an action listener to do something when that event happens</a:t>
            </a:r>
          </a:p>
          <a:p>
            <a:r>
              <a:rPr lang="en-US" dirty="0" smtClean="0"/>
              <a:t>A CLI program runs through loops, calls methods, and makes decisions until it runs out of stuff to do</a:t>
            </a:r>
          </a:p>
          <a:p>
            <a:r>
              <a:rPr lang="en-US" dirty="0"/>
              <a:t>GUIs usually have this </a:t>
            </a:r>
            <a:r>
              <a:rPr lang="en-US" b="1" dirty="0"/>
              <a:t>event-based</a:t>
            </a:r>
            <a:r>
              <a:rPr lang="en-US" dirty="0"/>
              <a:t> programming model</a:t>
            </a:r>
          </a:p>
          <a:p>
            <a:r>
              <a:rPr lang="en-US" dirty="0" smtClean="0"/>
              <a:t>They sit there, waiting for events to cause methods to get called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52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ActionListener</a:t>
            </a:r>
            <a:r>
              <a:rPr lang="en-US" dirty="0" smtClean="0"/>
              <a:t> interface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can listen for a </a:t>
            </a:r>
            <a:r>
              <a:rPr lang="en-US" b="1" dirty="0" err="1" smtClean="0">
                <a:latin typeface="Courier"/>
              </a:rPr>
              <a:t>JButton</a:t>
            </a:r>
            <a:r>
              <a:rPr lang="en-US" dirty="0" smtClean="0"/>
              <a:t> to click?</a:t>
            </a:r>
          </a:p>
          <a:p>
            <a:r>
              <a:rPr lang="en-US" dirty="0" smtClean="0"/>
              <a:t>Any object that implements </a:t>
            </a:r>
            <a:r>
              <a:rPr lang="en-US" b="1" dirty="0" err="1">
                <a:latin typeface="Courier"/>
              </a:rPr>
              <a:t>ActionListener</a:t>
            </a:r>
            <a:endParaRPr lang="en-US" b="1" dirty="0">
              <a:latin typeface="Courier"/>
            </a:endParaRPr>
          </a:p>
          <a:p>
            <a:r>
              <a:rPr lang="en-US" b="1" dirty="0" err="1">
                <a:latin typeface="Courier"/>
              </a:rPr>
              <a:t>ActionListener</a:t>
            </a:r>
            <a:r>
              <a:rPr lang="en-US" dirty="0" smtClean="0"/>
              <a:t> is an interface like any other with a single abstract method in it:</a:t>
            </a:r>
          </a:p>
          <a:p>
            <a:endParaRPr lang="en-US" dirty="0" smtClean="0"/>
          </a:p>
          <a:p>
            <a:pPr marL="118872" indent="0">
              <a:buNone/>
            </a:pPr>
            <a:r>
              <a:rPr lang="en-US" b="1" dirty="0" smtClean="0">
                <a:latin typeface="Courier"/>
              </a:rPr>
              <a:t>void </a:t>
            </a:r>
            <a:r>
              <a:rPr lang="en-US" b="1" dirty="0" err="1" smtClean="0">
                <a:latin typeface="Courier"/>
              </a:rPr>
              <a:t>actionPerformed</a:t>
            </a:r>
            <a:r>
              <a:rPr lang="en-US" b="1" dirty="0" smtClean="0">
                <a:latin typeface="Courier"/>
              </a:rPr>
              <a:t>(</a:t>
            </a:r>
            <a:r>
              <a:rPr lang="en-US" b="1" dirty="0" err="1" smtClean="0">
                <a:latin typeface="Courier"/>
              </a:rPr>
              <a:t>ActionEvent</a:t>
            </a:r>
            <a:r>
              <a:rPr lang="en-US" b="1" dirty="0" smtClean="0">
                <a:latin typeface="Courier"/>
              </a:rPr>
              <a:t> e);</a:t>
            </a:r>
          </a:p>
          <a:p>
            <a:pPr marL="118872" indent="0">
              <a:buNone/>
            </a:pPr>
            <a:endParaRPr lang="en-US" b="1" dirty="0">
              <a:latin typeface="Courier"/>
            </a:endParaRPr>
          </a:p>
          <a:p>
            <a:r>
              <a:rPr lang="en-US" dirty="0" smtClean="0"/>
              <a:t>We need to write a class with such a method</a:t>
            </a:r>
          </a:p>
          <a:p>
            <a:r>
              <a:rPr lang="en-US" dirty="0" smtClean="0"/>
              <a:t>We will rarely need to worry about the </a:t>
            </a:r>
            <a:r>
              <a:rPr lang="en-US" b="1" dirty="0" err="1">
                <a:latin typeface="Courier"/>
              </a:rPr>
              <a:t>ActionEvent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But it does have a </a:t>
            </a:r>
            <a:r>
              <a:rPr lang="en-US" b="1" dirty="0" err="1" smtClean="0">
                <a:latin typeface="Courier"/>
              </a:rPr>
              <a:t>getSource</a:t>
            </a:r>
            <a:r>
              <a:rPr lang="en-US" b="1" dirty="0" smtClean="0">
                <a:latin typeface="Courier"/>
              </a:rPr>
              <a:t>()</a:t>
            </a:r>
            <a:r>
              <a:rPr lang="en-US" dirty="0" smtClean="0"/>
              <a:t> method that will give us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(often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en-US" dirty="0" smtClean="0"/>
              <a:t>) that fired the 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00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Anonymous inner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25400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Now, we get to something tricky</a:t>
            </a:r>
          </a:p>
          <a:p>
            <a:r>
              <a:rPr lang="en-US" dirty="0" smtClean="0"/>
              <a:t>It's possible to create a class on the fly, right in the middle of other code</a:t>
            </a:r>
          </a:p>
          <a:p>
            <a:r>
              <a:rPr lang="en-US" dirty="0" smtClean="0"/>
              <a:t>Consider the following interface: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can create, in the middle of other code, a class that implements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NoiseMaker</a:t>
            </a:r>
            <a:r>
              <a:rPr lang="en-US" dirty="0" smtClean="0"/>
              <a:t>, like this: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28956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953000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maker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Yowza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15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Anonymous inner classes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581400"/>
            <a:ext cx="10972800" cy="2971800"/>
          </a:xfrm>
        </p:spPr>
        <p:txBody>
          <a:bodyPr>
            <a:normAutofit/>
          </a:bodyPr>
          <a:lstStyle/>
          <a:p>
            <a:r>
              <a:rPr lang="en-US" dirty="0" smtClean="0"/>
              <a:t>What the hell is that?</a:t>
            </a:r>
          </a:p>
          <a:p>
            <a:r>
              <a:rPr lang="en-US" dirty="0" smtClean="0"/>
              <a:t>Aren't we instantiating an interface, which is impossible?</a:t>
            </a:r>
          </a:p>
          <a:p>
            <a:r>
              <a:rPr lang="en-US" dirty="0" smtClean="0"/>
              <a:t>No, this makes a </a:t>
            </a:r>
            <a:r>
              <a:rPr lang="en-US" b="1" dirty="0" smtClean="0"/>
              <a:t>new, unnamed</a:t>
            </a:r>
            <a:r>
              <a:rPr lang="en-US" dirty="0" smtClean="0"/>
              <a:t> class that implements an interface or extends a parent class, on the fly, at the same moment you're allocating it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1752600"/>
            <a:ext cx="10972800" cy="1905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"Minding my business..."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normal code</a:t>
            </a:r>
          </a:p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maker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		  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create a class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Yowza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75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an action 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reason we brought up anonymous inner classes is that we can use this syntax to make an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ActionListener</a:t>
            </a:r>
            <a:r>
              <a:rPr lang="en-US" dirty="0" smtClean="0"/>
              <a:t> object right when we need it, for a button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It's ugly, but it works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3124200"/>
            <a:ext cx="10972800" cy="2590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button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"Push me!"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button.addActionListener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button.setText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"Ouch!"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arbitrary code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});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ugly: parenthesis for end of method call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95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you might do in an action 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Call arbitrary methods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setText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sets the text on many widgets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gets the text from widgets so you can do something with it</a:t>
            </a:r>
          </a:p>
          <a:p>
            <a:r>
              <a:rPr lang="en-US" dirty="0" smtClean="0"/>
              <a:t>Both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apply to: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JTextArea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setIcon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sets the icon on many widgets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setEnabled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can be used to enable and disable buttons</a:t>
            </a:r>
          </a:p>
        </p:txBody>
      </p:sp>
    </p:spTree>
    <p:extLst>
      <p:ext uri="{BB962C8B-B14F-4D97-AF65-F5344CB8AC3E}">
        <p14:creationId xmlns:p14="http://schemas.microsoft.com/office/powerpoint/2010/main" val="208532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Widgets</a:t>
            </a:r>
          </a:p>
          <a:p>
            <a:pPr lvl="1"/>
            <a:r>
              <a:rPr lang="en-US" b="1" dirty="0" err="1" smtClean="0">
                <a:latin typeface="Courier" pitchFamily="49" charset="0"/>
              </a:rPr>
              <a:t>JButton</a:t>
            </a:r>
            <a:endParaRPr lang="en-US" b="1" dirty="0" smtClean="0">
              <a:latin typeface="Courier" pitchFamily="49" charset="0"/>
            </a:endParaRPr>
          </a:p>
          <a:p>
            <a:pPr lvl="1"/>
            <a:r>
              <a:rPr lang="en-US" b="1" dirty="0" err="1" smtClean="0">
                <a:latin typeface="Courier" pitchFamily="49" charset="0"/>
              </a:rPr>
              <a:t>JLabel</a:t>
            </a:r>
            <a:endParaRPr lang="en-US" b="1" dirty="0" smtClean="0">
              <a:latin typeface="Courier" pitchFamily="49" charset="0"/>
            </a:endParaRPr>
          </a:p>
          <a:p>
            <a:pPr lvl="1"/>
            <a:r>
              <a:rPr lang="en-US" b="1" dirty="0" err="1" smtClean="0">
                <a:latin typeface="Courier" pitchFamily="49" charset="0"/>
              </a:rPr>
              <a:t>JTextField</a:t>
            </a:r>
            <a:endParaRPr lang="en-US" b="1" dirty="0" smtClean="0">
              <a:latin typeface="Courier" pitchFamily="49" charset="0"/>
            </a:endParaRPr>
          </a:p>
          <a:p>
            <a:pPr lvl="1"/>
            <a:r>
              <a:rPr lang="en-US" b="1" dirty="0" err="1" smtClean="0">
                <a:latin typeface="Courier" pitchFamily="49" charset="0"/>
              </a:rPr>
              <a:t>JTextArea</a:t>
            </a:r>
            <a:endParaRPr lang="en-US" b="1" dirty="0" smtClean="0">
              <a:latin typeface="Courier" pitchFamily="49" charset="0"/>
            </a:endParaRPr>
          </a:p>
          <a:p>
            <a:r>
              <a:rPr lang="en-US" dirty="0" smtClean="0"/>
              <a:t>Started layout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8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55880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Before Java 8, we only had two choices:</a:t>
            </a:r>
          </a:p>
          <a:p>
            <a:pPr lvl="1"/>
            <a:r>
              <a:rPr lang="en-US" dirty="0" smtClean="0"/>
              <a:t>Make a whole class that implements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ActionListener</a:t>
            </a:r>
            <a:r>
              <a:rPr lang="en-US" dirty="0" smtClean="0"/>
              <a:t> and might have to do different actions based on which button fired the event</a:t>
            </a:r>
          </a:p>
          <a:p>
            <a:pPr lvl="1"/>
            <a:r>
              <a:rPr lang="en-US" dirty="0" smtClean="0"/>
              <a:t>Make a separate anonymous inner class for every single button, each doing the action for that button</a:t>
            </a:r>
          </a:p>
          <a:p>
            <a:r>
              <a:rPr lang="en-US" dirty="0" smtClean="0"/>
              <a:t>Java 8 adds something called lambdas which actually make anonymous inner classes too, but the syntax is much nicer</a:t>
            </a:r>
          </a:p>
          <a:p>
            <a:r>
              <a:rPr lang="en-US" dirty="0" smtClean="0"/>
              <a:t>Java 8 style: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51816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button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"Push me!"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button.addActionListener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 -&gt;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button.setText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"Ouch!"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38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Java 8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55880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An interface with only a single </a:t>
            </a:r>
            <a:r>
              <a:rPr lang="en-US" dirty="0"/>
              <a:t>method in it (like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ActionListener</a:t>
            </a:r>
            <a:r>
              <a:rPr lang="en-US" dirty="0"/>
              <a:t>) is </a:t>
            </a:r>
            <a:r>
              <a:rPr lang="en-US" dirty="0" smtClean="0"/>
              <a:t>called a </a:t>
            </a:r>
            <a:r>
              <a:rPr lang="en-US" b="1" dirty="0" smtClean="0"/>
              <a:t>functional interface</a:t>
            </a:r>
          </a:p>
          <a:p>
            <a:r>
              <a:rPr lang="en-US" dirty="0" smtClean="0"/>
              <a:t>Java 8 lets us instantiate functional interface by filling out the method: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(Type1 arg1, Type2 arg2, …) -&gt; { /* method body */  }</a:t>
            </a:r>
            <a:r>
              <a:rPr lang="en-US" dirty="0" smtClean="0"/>
              <a:t> </a:t>
            </a:r>
          </a:p>
          <a:p>
            <a:r>
              <a:rPr lang="en-US" dirty="0" smtClean="0"/>
              <a:t>But if it's possible for the compiler to infer the argument types, they don't have to be written</a:t>
            </a:r>
          </a:p>
          <a:p>
            <a:r>
              <a:rPr lang="en-US" dirty="0" smtClean="0"/>
              <a:t>If you only have a single argument, you don't need parentheses</a:t>
            </a:r>
          </a:p>
          <a:p>
            <a:r>
              <a:rPr lang="en-US" dirty="0" smtClean="0"/>
              <a:t>And if you only have a single line in your method body, you don't need braces</a:t>
            </a:r>
          </a:p>
          <a:p>
            <a:r>
              <a:rPr lang="en-US" dirty="0" smtClean="0"/>
              <a:t>Multi-line example: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4648200"/>
            <a:ext cx="10972800" cy="1905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button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"Push me!"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button.addActionListener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 -&gt;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button.setText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"Ouch!"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button.setEnabled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47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Weird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Using lambdas looks cleaner, but the same anonymous inner classes are being created</a:t>
            </a:r>
          </a:p>
          <a:p>
            <a:r>
              <a:rPr lang="en-US" dirty="0" smtClean="0"/>
              <a:t>When you write code in the method of an anonymous inner class</a:t>
            </a:r>
          </a:p>
          <a:p>
            <a:pPr lvl="1"/>
            <a:r>
              <a:rPr lang="en-US" dirty="0" smtClean="0"/>
              <a:t>You can refer to member variables and methods in the anonymous inner class (if any)</a:t>
            </a:r>
          </a:p>
          <a:p>
            <a:pPr lvl="1"/>
            <a:r>
              <a:rPr lang="en-US" dirty="0" smtClean="0"/>
              <a:t>You can refer to member variables and methods in the surrounding object (even private ones)</a:t>
            </a:r>
          </a:p>
          <a:p>
            <a:pPr lvl="1"/>
            <a:r>
              <a:rPr lang="en-US" dirty="0" smtClean="0"/>
              <a:t>You can generally read the values of local variables, but you </a:t>
            </a:r>
            <a:r>
              <a:rPr lang="en-US" b="1" dirty="0" smtClean="0"/>
              <a:t>cannot</a:t>
            </a:r>
            <a:r>
              <a:rPr lang="en-US" dirty="0" smtClean="0"/>
              <a:t> change them</a:t>
            </a:r>
          </a:p>
          <a:p>
            <a:r>
              <a:rPr lang="en-US" dirty="0" smtClean="0"/>
              <a:t>Don't worry too much about all this</a:t>
            </a:r>
          </a:p>
          <a:p>
            <a:r>
              <a:rPr lang="en-US" dirty="0" smtClean="0"/>
              <a:t>Just write your action listeners and come see me if you have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70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the calculator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Using this information about action listeners, we should be able to make calculator GUI we created functional</a:t>
            </a:r>
          </a:p>
          <a:p>
            <a:r>
              <a:rPr lang="en-US" dirty="0" smtClean="0"/>
              <a:t>Buttons </a:t>
            </a:r>
            <a:r>
              <a:rPr lang="en-US" b="1" dirty="0" smtClean="0"/>
              <a:t>0</a:t>
            </a:r>
            <a:r>
              <a:rPr lang="en-US" dirty="0" smtClean="0"/>
              <a:t>-</a:t>
            </a:r>
            <a:r>
              <a:rPr lang="en-US" b="1" dirty="0" smtClean="0"/>
              <a:t>9</a:t>
            </a:r>
            <a:r>
              <a:rPr lang="en-US" dirty="0" smtClean="0"/>
              <a:t> and 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hould add the appropriate symbol to the display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Buttons </a:t>
            </a:r>
            <a:r>
              <a:rPr lang="en-US" b="1" dirty="0" smtClean="0"/>
              <a:t>+</a:t>
            </a:r>
            <a:r>
              <a:rPr lang="en-US" dirty="0" smtClean="0"/>
              <a:t>, </a:t>
            </a:r>
            <a:r>
              <a:rPr lang="en-US" b="1" dirty="0" smtClean="0"/>
              <a:t>-</a:t>
            </a:r>
            <a:r>
              <a:rPr lang="en-US" dirty="0" smtClean="0"/>
              <a:t>, </a:t>
            </a:r>
            <a:r>
              <a:rPr lang="en-US" b="1" dirty="0" smtClean="0"/>
              <a:t>*</a:t>
            </a:r>
            <a:r>
              <a:rPr lang="en-US" dirty="0" smtClean="0"/>
              <a:t>, and </a:t>
            </a:r>
            <a:r>
              <a:rPr lang="en-US" b="1" dirty="0" smtClean="0"/>
              <a:t>/</a:t>
            </a:r>
          </a:p>
          <a:p>
            <a:pPr lvl="1"/>
            <a:r>
              <a:rPr lang="en-US" dirty="0" smtClean="0"/>
              <a:t>Should parse what's in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r>
              <a:rPr lang="en-US" dirty="0" smtClean="0"/>
              <a:t> into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and store it in a member variable</a:t>
            </a:r>
          </a:p>
          <a:p>
            <a:pPr lvl="1"/>
            <a:r>
              <a:rPr lang="en-US" dirty="0" smtClean="0"/>
              <a:t>Store the appropriate operation in a member variable (maybe as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Should clear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Button </a:t>
            </a:r>
            <a:r>
              <a:rPr lang="en-US" b="1" dirty="0" smtClean="0"/>
              <a:t>=</a:t>
            </a:r>
          </a:p>
          <a:p>
            <a:pPr lvl="1"/>
            <a:r>
              <a:rPr lang="en-US" dirty="0"/>
              <a:t>Should parse what's in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r>
              <a:rPr lang="en-US" dirty="0"/>
              <a:t> into a </a:t>
            </a:r>
            <a:r>
              <a:rPr lang="en-US" dirty="0" smtClean="0"/>
              <a:t>double</a:t>
            </a:r>
            <a:endParaRPr lang="en-US" dirty="0"/>
          </a:p>
          <a:p>
            <a:pPr lvl="1"/>
            <a:r>
              <a:rPr lang="en-US" dirty="0" smtClean="0"/>
              <a:t>Perform the operation that was stored earlier with this value and the value stored earlier</a:t>
            </a:r>
            <a:endParaRPr lang="en-US" dirty="0"/>
          </a:p>
          <a:p>
            <a:pPr lvl="1"/>
            <a:r>
              <a:rPr lang="en-US" dirty="0"/>
              <a:t>Should </a:t>
            </a:r>
            <a:r>
              <a:rPr lang="en-US" dirty="0" smtClean="0"/>
              <a:t>put the result back in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66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Finish calculator example</a:t>
            </a:r>
          </a:p>
          <a:p>
            <a:r>
              <a:rPr lang="en-US" dirty="0" smtClean="0"/>
              <a:t>Mouse </a:t>
            </a:r>
            <a:r>
              <a:rPr lang="en-US" dirty="0"/>
              <a:t>listeners</a:t>
            </a:r>
          </a:p>
          <a:p>
            <a:r>
              <a:rPr lang="en-US" dirty="0"/>
              <a:t>Playing sounds</a:t>
            </a:r>
          </a:p>
          <a:p>
            <a:r>
              <a:rPr lang="en-US" dirty="0"/>
              <a:t>Menus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Keep reading Chapter 15</a:t>
            </a:r>
          </a:p>
          <a:p>
            <a:r>
              <a:rPr lang="en-US" dirty="0" smtClean="0"/>
              <a:t>Keep working on </a:t>
            </a:r>
            <a:r>
              <a:rPr lang="en-US" smtClean="0"/>
              <a:t>Project 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Managers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managers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When you add a widget to a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sz="2800" dirty="0" smtClean="0"/>
              <a:t> (or to a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JPanel</a:t>
            </a:r>
            <a:r>
              <a:rPr lang="en-US" sz="2800" dirty="0" smtClean="0"/>
              <a:t>), its layout manager determines how it will be arranged</a:t>
            </a:r>
          </a:p>
          <a:p>
            <a:r>
              <a:rPr lang="en-US" sz="2800" dirty="0" smtClean="0"/>
              <a:t>There are lots of layout managers, but it's worth mentioning four:</a:t>
            </a:r>
            <a:endParaRPr lang="en-US" sz="2800" dirty="0"/>
          </a:p>
          <a:p>
            <a:pPr lvl="1"/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BorderLayout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GridLayout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FlowLayout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BoxLayout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/>
              <a:t>Note that we won't talk about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BoxLayout</a:t>
            </a:r>
            <a:r>
              <a:rPr lang="en-US" sz="2400" dirty="0" smtClean="0"/>
              <a:t>, but you should look it up if you get serious about Swing GUIs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BoxLayout</a:t>
            </a:r>
            <a:r>
              <a:rPr lang="en-US" sz="2400" dirty="0" smtClean="0"/>
              <a:t> makes it easy to arrange widgets in a horizontal or vertical line, with different amount of spacing between widgets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842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BorderLayout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934200" cy="4625609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BorderLayout</a:t>
            </a:r>
            <a:r>
              <a:rPr lang="en-US" dirty="0" smtClean="0"/>
              <a:t> is the default layout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When you add widgets, you can specify the location as one of five regions: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BorderLayout.NORTH</a:t>
            </a:r>
            <a:r>
              <a:rPr lang="en-US" dirty="0" smtClean="0"/>
              <a:t> stretches the width of the container on </a:t>
            </a:r>
            <a:r>
              <a:rPr lang="en-US" dirty="0"/>
              <a:t>the </a:t>
            </a:r>
            <a:r>
              <a:rPr lang="en-US" dirty="0" smtClean="0"/>
              <a:t>top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BorderLayout.SOUTH</a:t>
            </a:r>
            <a:r>
              <a:rPr lang="en-US" dirty="0" smtClean="0"/>
              <a:t> </a:t>
            </a:r>
            <a:r>
              <a:rPr lang="en-US" dirty="0"/>
              <a:t>stretches the width of the container on the </a:t>
            </a:r>
            <a:r>
              <a:rPr lang="en-US" dirty="0" smtClean="0"/>
              <a:t>bottom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BorderLayout.EAST</a:t>
            </a:r>
            <a:r>
              <a:rPr lang="en-US" dirty="0" smtClean="0"/>
              <a:t> sits on the right of the container, stretching to fill all the space between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NORTH</a:t>
            </a:r>
            <a:r>
              <a:rPr lang="en-US" dirty="0" smtClean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SOUTH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BorderLayout.WEST</a:t>
            </a:r>
            <a:r>
              <a:rPr lang="en-US" dirty="0" smtClean="0"/>
              <a:t> sits on the left </a:t>
            </a:r>
            <a:r>
              <a:rPr lang="en-US" dirty="0"/>
              <a:t>of the container, stretching to fill all the space between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NORTH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SOUTH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BorderLayout.CENTER</a:t>
            </a:r>
            <a:r>
              <a:rPr lang="en-US" dirty="0" smtClean="0"/>
              <a:t> sits in the middle of the container and stretches to fill all available space</a:t>
            </a:r>
          </a:p>
          <a:p>
            <a:r>
              <a:rPr lang="en-US" dirty="0" smtClean="0"/>
              <a:t>If you don't specify where you're adding a widget, it adds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CENTER</a:t>
            </a:r>
          </a:p>
          <a:p>
            <a:r>
              <a:rPr lang="en-US" dirty="0" smtClean="0"/>
              <a:t>If you add more than one widget to a region, the new one </a:t>
            </a:r>
            <a:r>
              <a:rPr lang="en-US" b="1" dirty="0" smtClean="0"/>
              <a:t>replaces</a:t>
            </a:r>
            <a:r>
              <a:rPr lang="en-US" dirty="0" smtClean="0"/>
              <a:t> the old</a:t>
            </a:r>
          </a:p>
          <a:p>
            <a:r>
              <a:rPr lang="en-US" dirty="0" smtClean="0"/>
              <a:t>Unused regions disappear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216333"/>
            <a:ext cx="4420828" cy="357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GridLayout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6781800" cy="3101608"/>
          </a:xfrm>
        </p:spPr>
        <p:txBody>
          <a:bodyPr>
            <a:normAutofit fontScale="92500"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GridLayout</a:t>
            </a:r>
            <a:r>
              <a:rPr lang="en-US" dirty="0" smtClean="0"/>
              <a:t> allows you to create a grid with a specific number of rows and columns</a:t>
            </a:r>
          </a:p>
          <a:p>
            <a:r>
              <a:rPr lang="en-US" dirty="0" smtClean="0"/>
              <a:t>All the cells in the grid are the same size</a:t>
            </a:r>
          </a:p>
          <a:p>
            <a:r>
              <a:rPr lang="en-US" dirty="0" smtClean="0"/>
              <a:t>As you add widgets, they fill each row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0450" y="1579386"/>
            <a:ext cx="4171950" cy="3373614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09599" y="5029200"/>
            <a:ext cx="10972801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frame.setLayout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GridLayout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(4, 5));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row = 0; row &lt; 4; ++row)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column = 0; column &lt; 5; ++column)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+ (row * 5 + column + 1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)));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14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FlowLayout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4876800" cy="4854208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FlowLayout</a:t>
            </a:r>
            <a:r>
              <a:rPr lang="en-US" dirty="0" smtClean="0"/>
              <a:t> is the default layout manager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JPanel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Widgets are arranged in centered rows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FlowLayout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If you keep adding widgets to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FlowLayout</a:t>
            </a:r>
            <a:r>
              <a:rPr lang="en-US" dirty="0" smtClean="0"/>
              <a:t>, they'll fill the current row until there's no more room </a:t>
            </a:r>
          </a:p>
          <a:p>
            <a:r>
              <a:rPr lang="en-US" dirty="0" smtClean="0"/>
              <a:t>Then, they'll flow onto the next row</a:t>
            </a:r>
          </a:p>
          <a:p>
            <a:r>
              <a:rPr lang="en-US" dirty="0" smtClean="0"/>
              <a:t>It's ugly but easy to use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1607554"/>
            <a:ext cx="3477491" cy="2812046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791200" y="4520299"/>
            <a:ext cx="6116394" cy="21091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4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frame.setLayout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Flow"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Flow"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Flow"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Your"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Boat"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Gently"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Down"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Stream"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39650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5385</TotalTime>
  <Words>1567</Words>
  <Application>Microsoft Office PowerPoint</Application>
  <PresentationFormat>Widescreen</PresentationFormat>
  <Paragraphs>209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Corbel</vt:lpstr>
      <vt:lpstr>Courier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2</vt:lpstr>
      <vt:lpstr>Layout Managers</vt:lpstr>
      <vt:lpstr>Layout managers</vt:lpstr>
      <vt:lpstr>BorderLayout</vt:lpstr>
      <vt:lpstr>GridLayout</vt:lpstr>
      <vt:lpstr>FlowLayout</vt:lpstr>
      <vt:lpstr>JPanel</vt:lpstr>
      <vt:lpstr>Complicated layouts</vt:lpstr>
      <vt:lpstr>Calculator example</vt:lpstr>
      <vt:lpstr>Action Listeners</vt:lpstr>
      <vt:lpstr>Making buttons do things</vt:lpstr>
      <vt:lpstr>ActionListener interface</vt:lpstr>
      <vt:lpstr>Anonymous inner classes</vt:lpstr>
      <vt:lpstr>Anonymous inner classes continued</vt:lpstr>
      <vt:lpstr>Adding an action listener</vt:lpstr>
      <vt:lpstr>Things you might do in an action listener</vt:lpstr>
      <vt:lpstr>Java 8 style</vt:lpstr>
      <vt:lpstr>More on Java 8 style</vt:lpstr>
      <vt:lpstr>Weird rules</vt:lpstr>
      <vt:lpstr>Make the calculator work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1074</cp:revision>
  <dcterms:created xsi:type="dcterms:W3CDTF">2009-08-24T20:26:10Z</dcterms:created>
  <dcterms:modified xsi:type="dcterms:W3CDTF">2020-02-17T17:09:11Z</dcterms:modified>
</cp:coreProperties>
</file>